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</p:sldIdLst>
  <p:sldSz cx="9144000" cy="5143500" type="screen16x9"/>
  <p:notesSz cx="6858000" cy="9144000"/>
  <p:embeddedFontLst>
    <p:embeddedFont>
      <p:font typeface="Archivo Black" panose="020B0A03020202020B04" pitchFamily="34" charset="77"/>
      <p:regular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Black" panose="00000A00000000000000" pitchFamily="2" charset="77"/>
      <p:bold r:id="rId20"/>
      <p:italic r:id="rId21"/>
      <p:boldItalic r:id="rId22"/>
    </p:embeddedFont>
    <p:embeddedFont>
      <p:font typeface="Montserrat Light" panose="00000400000000000000" pitchFamily="2" charset="77"/>
      <p:regular r:id="rId23"/>
      <p:bold r:id="rId24"/>
      <p:italic r:id="rId25"/>
      <p:boldItalic r:id="rId26"/>
    </p:embeddedFont>
    <p:embeddedFont>
      <p:font typeface="PT Sans Narrow" panose="020B0506020203020204" pitchFamily="34" charset="77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Saira Condensed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8836"/>
  </p:normalViewPr>
  <p:slideViewPr>
    <p:cSldViewPr snapToGrid="0">
      <p:cViewPr varScale="1">
        <p:scale>
          <a:sx n="139" d="100"/>
          <a:sy n="139" d="100"/>
        </p:scale>
        <p:origin x="176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npmmirror.com/@lobehub/icons-static-png/latest/files/dark/langgraph-color.p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npmmirror.com/@lobehub/icons-static-png/latest/files/dark/langgraph-color.p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ded82170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AJINKYA </a:t>
            </a:r>
            <a:r>
              <a:rPr lang="en" dirty="0"/>
              <a:t>	Hello everyone, hope you had a good break between the presentations.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 me ask one question before we start; Raise your hands Who has planned their retirement.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hands: Oh wow, it seems many here have already thought about their retirement. But main question how many of you feel confident about retirement -&gt;explain the stat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 hands: Based on the avg age present in this room I expected that. </a:t>
            </a:r>
            <a:r>
              <a:rPr lang="en" dirty="0">
                <a:solidFill>
                  <a:schemeClr val="dk1"/>
                </a:solidFill>
              </a:rPr>
              <a:t>But main question how many of you feel confident about retirement -&gt;explain the stat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g3aded82170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681DF8DB-0B8F-0AC7-4831-B9DF5A0C5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8c90dc1e5e_1_36:notes">
            <a:extLst>
              <a:ext uri="{FF2B5EF4-FFF2-40B4-BE49-F238E27FC236}">
                <a16:creationId xmlns:a16="http://schemas.microsoft.com/office/drawing/2014/main" id="{9983EDE0-F305-F23C-5EDB-524D6E05D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GARETH, GUSTAVO, BLAZE</a:t>
            </a:r>
            <a:br>
              <a:rPr lang="en"/>
            </a:br>
            <a:r>
              <a:rPr lang="en" sz="1000">
                <a:solidFill>
                  <a:schemeClr val="dk1"/>
                </a:solidFill>
              </a:rPr>
              <a:t>Planer bot why structured json? LLM Hallucination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5" name="Google Shape;315;g38c90dc1e5e_1_36:notes">
            <a:extLst>
              <a:ext uri="{FF2B5EF4-FFF2-40B4-BE49-F238E27FC236}">
                <a16:creationId xmlns:a16="http://schemas.microsoft.com/office/drawing/2014/main" id="{668AAE28-F1C0-E6F1-AFBB-A44FB9E39B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48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e9d4fe9c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Gareth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U</a:t>
            </a:r>
            <a:r>
              <a:rPr lang="en-US" dirty="0">
                <a:solidFill>
                  <a:schemeClr val="dk1"/>
                </a:solidFill>
              </a:rPr>
              <a:t>se Vector Embedding for the data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Use LLM techniques such as Fine-tuning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Follow rest of the slide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21" name="Google Shape;321;g3ae9d4fe9c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7fc08b078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Gareth</a:t>
            </a:r>
            <a:endParaRPr dirty="0"/>
          </a:p>
        </p:txBody>
      </p:sp>
      <p:sp>
        <p:nvSpPr>
          <p:cNvPr id="333" name="Google Shape;333;g37fc08b078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fc08b07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AJINKYA</a:t>
            </a:r>
            <a:br>
              <a:rPr lang="en"/>
            </a:br>
            <a:r>
              <a:rPr lang="en"/>
              <a:t>We are Nestwise: Agenitc AI retirement guide</a:t>
            </a:r>
            <a:endParaRPr/>
          </a:p>
        </p:txBody>
      </p:sp>
      <p:sp>
        <p:nvSpPr>
          <p:cNvPr id="223" name="Google Shape;223;g37fc08b07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c466589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AJINKYA</a:t>
            </a:r>
            <a:r>
              <a:rPr lang="en"/>
              <a:t>	</a:t>
            </a:r>
            <a:br>
              <a:rPr lang="en"/>
            </a:br>
            <a:r>
              <a:rPr lang="en"/>
              <a:t>Introduce team</a:t>
            </a:r>
            <a:endParaRPr/>
          </a:p>
        </p:txBody>
      </p:sp>
      <p:sp>
        <p:nvSpPr>
          <p:cNvPr id="231" name="Google Shape;231;g39c466589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e9d4fe9c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Most people are unsure whether they’re on track for retirement—and current tools don’t give them the clarity or guidance they need.</a:t>
            </a:r>
          </a:p>
          <a:p>
            <a:pPr rt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Fragmented financial picture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— retirement accounts and benefits are spread across platforms with no unified view.</a:t>
            </a:r>
            <a:endParaRPr lang="en-US" b="0" dirty="0">
              <a:effectLst/>
            </a:endParaRPr>
          </a:p>
          <a:p>
            <a:pPr rt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Low confidence in financial decision-making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— people struggle to understand what actions will improve retirement readiness.</a:t>
            </a:r>
            <a:endParaRPr lang="en-US" b="0" dirty="0">
              <a:effectLst/>
            </a:endParaRPr>
          </a:p>
          <a:p>
            <a:pPr rt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Generic, inconsistent guidance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— most tools provide static advice that doesn’t reflect personal circumstances.</a:t>
            </a:r>
            <a:endParaRPr lang="en-US" b="0" dirty="0">
              <a:effectLst/>
            </a:endParaRPr>
          </a:p>
          <a:p>
            <a:pPr rt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Difficult-to-navigate rules and benefits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— complex tax laws and retirement programs make it hard to make optimal choices.</a:t>
            </a:r>
            <a:endParaRPr lang="en-US" b="0" dirty="0">
              <a:effectLst/>
            </a:endParaRPr>
          </a:p>
        </p:txBody>
      </p:sp>
      <p:sp>
        <p:nvSpPr>
          <p:cNvPr id="258" name="Google Shape;258;g3ae9d4fe9c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cdc5f28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We’re building an intelligent, agentic AI system that delivers personalized retirement guidance—simplifying decisions, educating users in context, and helping them build confidence in their long-term financial future.</a:t>
            </a:r>
            <a:endParaRPr dirty="0">
              <a:solidFill>
                <a:schemeClr val="dk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 dirty="0">
                <a:solidFill>
                  <a:schemeClr val="dk1"/>
                </a:solidFill>
              </a:rPr>
              <a:t>Provide a unified, accurate snapshot of a user’s retirement readiness.</a:t>
            </a:r>
            <a:endParaRPr sz="800" dirty="0">
              <a:solidFill>
                <a:schemeClr val="dk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 dirty="0">
                <a:solidFill>
                  <a:schemeClr val="dk1"/>
                </a:solidFill>
              </a:rPr>
              <a:t>Deliver personalized, adaptive guidance through an agentic AI, using user-provided information.</a:t>
            </a:r>
            <a:endParaRPr sz="800" dirty="0">
              <a:solidFill>
                <a:schemeClr val="dk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 dirty="0">
                <a:solidFill>
                  <a:schemeClr val="dk1"/>
                </a:solidFill>
              </a:rPr>
              <a:t>Improve users’ understanding of key retirement concepts through contextual education.</a:t>
            </a:r>
            <a:endParaRPr sz="800" dirty="0">
              <a:solidFill>
                <a:schemeClr val="dk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 dirty="0">
                <a:solidFill>
                  <a:schemeClr val="dk1"/>
                </a:solidFill>
              </a:rPr>
              <a:t>Reduce decision-making friction with automated planning, scenario modeling, and actionable next steps.</a:t>
            </a:r>
            <a:endParaRPr sz="800" dirty="0">
              <a:solidFill>
                <a:schemeClr val="dk1"/>
              </a:solidFill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 dirty="0">
                <a:solidFill>
                  <a:schemeClr val="dk1"/>
                </a:solidFill>
              </a:rPr>
              <a:t>Increase users’ long-term financial confidence and engagement.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2" name="Google Shape;272;g3acdc5f28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0490b9cb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Relate icons? Too much text, make title bigger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9CBDF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https://registry.npmmirror.com/@lobehub/icons-static-png/latest/files/dark/langgraph-color.png</a:t>
            </a:r>
            <a:endParaRPr>
              <a:solidFill>
                <a:srgbClr val="9CBDFE"/>
              </a:solidFill>
            </a:endParaRPr>
          </a:p>
        </p:txBody>
      </p:sp>
      <p:sp>
        <p:nvSpPr>
          <p:cNvPr id="281" name="Google Shape;281;g380490b9cb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8c90dc1e5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DAMI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React.js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Python FastAPI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LangChain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LangGraph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LangSmith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RAG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OpenAI Embeddings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Vector DB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Prompt Engineering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g38c90dc1e5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e9d4fe9c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Relate icons? Too much text, make title bigger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9CBDF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https://registry.npmmirror.com/@lobehub/icons-static-png/latest/files/dark/langgraph-color.png</a:t>
            </a:r>
            <a:endParaRPr>
              <a:solidFill>
                <a:srgbClr val="9CBDFE"/>
              </a:solidFill>
            </a:endParaRPr>
          </a:p>
        </p:txBody>
      </p:sp>
      <p:sp>
        <p:nvSpPr>
          <p:cNvPr id="307" name="Google Shape;307;g3ae9d4fe9c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8c90dc1e5e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GARETH, GUSTAVO, BLAZE</a:t>
            </a:r>
            <a:br>
              <a:rPr lang="en"/>
            </a:br>
            <a:r>
              <a:rPr lang="en" sz="1000">
                <a:solidFill>
                  <a:schemeClr val="dk1"/>
                </a:solidFill>
              </a:rPr>
              <a:t>Planer bot why structured json? LLM Hallucination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5" name="Google Shape;315;g38c90dc1e5e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Blue">
  <p:cSld name="TITLE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usekeeping">
  <p:cSld name="CUSTOM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6522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/>
          <p:nvPr/>
        </p:nvSpPr>
        <p:spPr>
          <a:xfrm>
            <a:off x="457200" y="457200"/>
            <a:ext cx="65226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HOUSEKEEPING</a:t>
            </a:r>
            <a:endParaRPr sz="3600">
              <a:solidFill>
                <a:srgbClr val="007AB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orient="horz" pos="720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Blue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3914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4800"/>
              <a:buFont typeface="Montserrat Black"/>
              <a:buNone/>
              <a:defRPr sz="48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736">
          <p15:clr>
            <a:srgbClr val="FA7B17"/>
          </p15:clr>
        </p15:guide>
        <p15:guide id="3" pos="28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Yellow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3771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Font typeface="Montserrat Black"/>
              <a:buNone/>
              <a:defRPr sz="4800">
                <a:solidFill>
                  <a:srgbClr val="FDBB3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2pPr>
            <a:lvl3pPr lvl="2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3pPr>
            <a:lvl4pPr lvl="3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4pPr>
            <a:lvl5pPr lvl="4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5pPr>
            <a:lvl6pPr lvl="5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6pPr>
            <a:lvl7pPr lvl="6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7pPr>
            <a:lvl8pPr lvl="7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8pPr>
            <a:lvl9pPr lvl="8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4800"/>
              <a:buNone/>
              <a:defRPr sz="4800">
                <a:solidFill>
                  <a:srgbClr val="FDBB3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pos="266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Blue-2">
  <p:cSld name="CUSTOM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370725" y="2233800"/>
            <a:ext cx="7773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Montserrat Black"/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Yellow-2">
  <p:cSld name="CUSTOM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1370725" y="2233800"/>
            <a:ext cx="7773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Montserrat Black"/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ctr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63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vator-Pitch">
  <p:cSld name="CUSTOM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457200" y="401075"/>
            <a:ext cx="46170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Enterprise Health</a:t>
            </a:r>
            <a:r>
              <a:rPr lang="en" sz="19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 the only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cloud-based health IT solution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combine occupational health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compliance, clinical care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employee engagement on a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single, interoperable, </a:t>
            </a:r>
            <a:r>
              <a:rPr lang="en" sz="1900">
                <a:solidFill>
                  <a:srgbClr val="484E5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certified </a:t>
            </a:r>
            <a:endParaRPr sz="1900">
              <a:solidFill>
                <a:srgbClr val="484E57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electronic health record</a:t>
            </a:r>
            <a:r>
              <a:rPr lang="en" sz="19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900">
              <a:solidFill>
                <a:srgbClr val="484E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platform — equipping enterprise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clients and their employees for </a:t>
            </a:r>
            <a:endParaRPr sz="1900">
              <a:solidFill>
                <a:srgbClr val="484E5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84E5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healthier future.</a:t>
            </a:r>
            <a:endParaRPr sz="1900">
              <a:solidFill>
                <a:srgbClr val="484E57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3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-Intro">
  <p:cSld name="CUSTOM_6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5751425" y="1200150"/>
            <a:ext cx="2743200" cy="2743200"/>
          </a:xfrm>
          <a:prstGeom prst="ellipse">
            <a:avLst/>
          </a:prstGeom>
          <a:solidFill>
            <a:srgbClr val="007AB3"/>
          </a:solidFill>
          <a:ln>
            <a:noFill/>
          </a:ln>
          <a:effectLst>
            <a:outerShdw blurRad="257175" dist="95250" dir="21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57200" y="3995750"/>
            <a:ext cx="47859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3600"/>
              <a:buFont typeface="Montserrat Black"/>
              <a:buNone/>
              <a:defRPr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457200" y="4495800"/>
            <a:ext cx="47859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None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6332825" y="2248500"/>
            <a:ext cx="158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3” x 3” ROUND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HEADSHOT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17">
          <p15:clr>
            <a:srgbClr val="FA7B17"/>
          </p15:clr>
        </p15:guide>
        <p15:guide id="3" pos="330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6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2365925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2365925" y="1902150"/>
            <a:ext cx="1981200" cy="13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2365925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522450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678975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6678975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6678975" y="410900"/>
            <a:ext cx="1981200" cy="13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522450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522450" y="3393400"/>
            <a:ext cx="1981200" cy="1331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A7B17"/>
          </p15:clr>
        </p15:guide>
        <p15:guide id="2" pos="3473">
          <p15:clr>
            <a:srgbClr val="FA7B17"/>
          </p15:clr>
        </p15:guide>
        <p15:guide id="3" pos="4831">
          <p15:clr>
            <a:srgbClr val="FA7B17"/>
          </p15:clr>
        </p15:guide>
        <p15:guide id="4" orient="horz" pos="678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255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9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2365925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2365925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2365925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4522450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6678975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6678975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6678975" y="4109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4522450" y="190215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4522450" y="3393400"/>
            <a:ext cx="1981200" cy="13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A7B17"/>
          </p15:clr>
        </p15:guide>
        <p15:guide id="2" pos="3473">
          <p15:clr>
            <a:srgbClr val="FA7B17"/>
          </p15:clr>
        </p15:guide>
        <p15:guide id="3" pos="4831">
          <p15:clr>
            <a:srgbClr val="FA7B17"/>
          </p15:clr>
        </p15:guide>
        <p15:guide id="4" orient="horz" pos="678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255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12">
  <p:cSld name="CUSTOM_8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2365925" y="4109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2365925" y="15293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365925" y="26478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2365925" y="37662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4522450" y="4109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4522450" y="15293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4522450" y="26478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4522450" y="37662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6678975" y="4109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6678975" y="15293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6678975" y="264780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6678975" y="3766250"/>
            <a:ext cx="1981200" cy="95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71450" dist="952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A7B17"/>
          </p15:clr>
        </p15:guide>
        <p15:guide id="2" pos="3473">
          <p15:clr>
            <a:srgbClr val="FA7B17"/>
          </p15:clr>
        </p15:guide>
        <p15:guide id="3" pos="4831">
          <p15:clr>
            <a:srgbClr val="FA7B17"/>
          </p15:clr>
        </p15:guide>
        <p15:guide id="4" orient="horz" pos="561">
          <p15:clr>
            <a:srgbClr val="FA7B17"/>
          </p15:clr>
        </p15:guide>
        <p15:guide id="5" orient="horz" pos="1265">
          <p15:clr>
            <a:srgbClr val="FA7B17"/>
          </p15:clr>
        </p15:guide>
        <p15:guide id="6" orient="horz" pos="1970">
          <p15:clr>
            <a:srgbClr val="FA7B17"/>
          </p15:clr>
        </p15:guide>
        <p15:guide id="7" orient="horz" pos="267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Yellow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6-ALT">
  <p:cSld name="CUSTOM_1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457200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457200" y="1915650"/>
            <a:ext cx="1981200" cy="131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457200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2595838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2595838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2595838" y="3374100"/>
            <a:ext cx="1981200" cy="131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4734475" y="457200"/>
            <a:ext cx="1981200" cy="1312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734475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4734475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12">
          <p15:clr>
            <a:srgbClr val="FA7B17"/>
          </p15:clr>
        </p15:guide>
        <p15:guide id="2" pos="2259">
          <p15:clr>
            <a:srgbClr val="FA7B17"/>
          </p15:clr>
        </p15:guide>
        <p15:guide id="3" pos="3606">
          <p15:clr>
            <a:srgbClr val="FA7B17"/>
          </p15:clr>
        </p15:guide>
        <p15:guide id="4" orient="horz" pos="701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253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9-ALT">
  <p:cSld name="CUSTOM_1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457200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457200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57200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595838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2595838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2595838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4734475" y="4572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734475" y="191565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4734475" y="3374100"/>
            <a:ext cx="1981200" cy="131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12">
          <p15:clr>
            <a:srgbClr val="FA7B17"/>
          </p15:clr>
        </p15:guide>
        <p15:guide id="2" pos="2259">
          <p15:clr>
            <a:srgbClr val="FA7B17"/>
          </p15:clr>
        </p15:guide>
        <p15:guide id="3" pos="3606">
          <p15:clr>
            <a:srgbClr val="FA7B17"/>
          </p15:clr>
        </p15:guide>
        <p15:guide id="4" orient="horz" pos="701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253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s-12-ALT">
  <p:cSld name="CUSTOM_13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457200" y="4572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457200" y="155107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457200" y="37389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457200" y="264502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2595838" y="4572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4734475" y="4572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2595838" y="155107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4734475" y="155107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2595850" y="37389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2595850" y="264502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4734500" y="3738900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734500" y="2645025"/>
            <a:ext cx="1981200" cy="94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12">
          <p15:clr>
            <a:srgbClr val="FA7B17"/>
          </p15:clr>
        </p15:guide>
        <p15:guide id="2" pos="2259">
          <p15:clr>
            <a:srgbClr val="FA7B17"/>
          </p15:clr>
        </p15:guide>
        <p15:guide id="3" pos="3606">
          <p15:clr>
            <a:srgbClr val="FA7B17"/>
          </p15:clr>
        </p15:guide>
        <p15:guide id="4" orient="horz" pos="586">
          <p15:clr>
            <a:srgbClr val="FA7B17"/>
          </p15:clr>
        </p15:guide>
        <p15:guide id="5" orient="horz" pos="1275">
          <p15:clr>
            <a:srgbClr val="FA7B17"/>
          </p15:clr>
        </p15:guide>
        <p15:guide id="6" orient="horz" pos="1965">
          <p15:clr>
            <a:srgbClr val="FA7B17"/>
          </p15:clr>
        </p15:guide>
        <p15:guide id="7" orient="horz" pos="265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CUSTOM_9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1294825" y="1925250"/>
            <a:ext cx="7849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QUESTIONS?</a:t>
            </a:r>
            <a:endParaRPr sz="7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-You">
  <p:cSld name="CUSTOM_10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888" y="1754500"/>
            <a:ext cx="5943600" cy="163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mi-Closed">
  <p:cSld name="CUSTOM_15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64">
          <p15:clr>
            <a:srgbClr val="FA7B17"/>
          </p15:clr>
        </p15:guide>
        <p15:guide id="2" pos="3969">
          <p15:clr>
            <a:srgbClr val="FA7B17"/>
          </p15:clr>
        </p15:guide>
        <p15:guide id="3" pos="5075">
          <p15:clr>
            <a:srgbClr val="FA7B17"/>
          </p15:clr>
        </p15:guide>
        <p15:guide id="4" orient="horz" pos="346">
          <p15:clr>
            <a:srgbClr val="FA7B17"/>
          </p15:clr>
        </p15:guide>
        <p15:guide id="5" orient="horz" pos="673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mi-Open">
  <p:cSld name="CUSTOM_1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64">
          <p15:clr>
            <a:srgbClr val="FA7B17"/>
          </p15:clr>
        </p15:guide>
        <p15:guide id="2" pos="3969">
          <p15:clr>
            <a:srgbClr val="FA7B17"/>
          </p15:clr>
        </p15:guide>
        <p15:guide id="3" pos="5075">
          <p15:clr>
            <a:srgbClr val="FA7B17"/>
          </p15:clr>
        </p15:guide>
        <p15:guide id="4" orient="horz" pos="346">
          <p15:clr>
            <a:srgbClr val="FA7B17"/>
          </p15:clr>
        </p15:guide>
        <p15:guide id="5" orient="horz" pos="673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6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4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Blue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6800"/>
              <a:buFont typeface="Montserrat Black"/>
              <a:buNone/>
              <a:defRPr sz="68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pos="4397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CUSTOM_5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522525" y="301450"/>
            <a:ext cx="80589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5F61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subTitle" idx="1"/>
          </p:nvPr>
        </p:nvSpPr>
        <p:spPr>
          <a:xfrm>
            <a:off x="522525" y="1386675"/>
            <a:ext cx="80589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1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1b">
  <p:cSld name="CUSTOM_2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94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E76026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57200" y="1082925"/>
            <a:ext cx="82941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1c">
  <p:cSld name="CUSTOM_2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94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>
            <a:off x="457200" y="1082925"/>
            <a:ext cx="82941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●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○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■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●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○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■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●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○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Condensed"/>
              <a:buChar char="■"/>
              <a:defRPr sz="2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1a">
  <p:cSld name="CUSTOM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457200" y="338328"/>
            <a:ext cx="82941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E76026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457200" y="1082925"/>
            <a:ext cx="8294100" cy="3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●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○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F2F34"/>
              </a:buClr>
              <a:buSzPts val="2000"/>
              <a:buFont typeface="Saira Condensed"/>
              <a:buChar char="■"/>
              <a:defRPr sz="2000">
                <a:solidFill>
                  <a:srgbClr val="2F2F34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Yellow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Font typeface="Montserrat Black"/>
              <a:buNone/>
              <a:defRPr sz="6800">
                <a:solidFill>
                  <a:srgbClr val="FDBB3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2pPr>
            <a:lvl3pPr lvl="2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3pPr>
            <a:lvl4pPr lvl="3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4pPr>
            <a:lvl5pPr lvl="4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5pPr>
            <a:lvl6pPr lvl="5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6pPr>
            <a:lvl7pPr lvl="6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7pPr>
            <a:lvl8pPr lvl="7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8pPr>
            <a:lvl9pPr lvl="8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6800"/>
              <a:buNone/>
              <a:defRPr sz="6800">
                <a:solidFill>
                  <a:srgbClr val="FDBB30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pos="439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-Blue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3600"/>
              <a:buFont typeface="Montserrat Black"/>
              <a:buNone/>
              <a:defRPr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6522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orient="horz" pos="720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-Blue (Two Line Headline)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007AB3"/>
              </a:buClr>
              <a:buSzPts val="3600"/>
              <a:buFont typeface="Montserrat Black"/>
              <a:buNone/>
              <a:defRPr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57200" y="1550375"/>
            <a:ext cx="65226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l="77333" t="59745" r="8783" b="28249"/>
          <a:stretch/>
        </p:blipFill>
        <p:spPr>
          <a:xfrm>
            <a:off x="4495268" y="4638372"/>
            <a:ext cx="670957" cy="46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l="43341" t="27059" r="42775" b="62483"/>
          <a:stretch/>
        </p:blipFill>
        <p:spPr>
          <a:xfrm>
            <a:off x="30450" y="4591800"/>
            <a:ext cx="897728" cy="54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 l="6722" t="61126" r="75657" b="29900"/>
          <a:stretch/>
        </p:blipFill>
        <p:spPr>
          <a:xfrm>
            <a:off x="2167600" y="4609976"/>
            <a:ext cx="1139422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l="29460" t="61126" r="53404" b="29900"/>
          <a:stretch/>
        </p:blipFill>
        <p:spPr>
          <a:xfrm>
            <a:off x="3292925" y="4609976"/>
            <a:ext cx="1108125" cy="46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l="52137" t="61125" r="29176" b="29902"/>
          <a:stretch/>
        </p:blipFill>
        <p:spPr>
          <a:xfrm>
            <a:off x="938137" y="4609982"/>
            <a:ext cx="1208318" cy="4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7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88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-Yellow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3600"/>
              <a:buFont typeface="Montserrat Black"/>
              <a:buNone/>
              <a:defRPr sz="3600">
                <a:solidFill>
                  <a:srgbClr val="FDBB3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6522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88">
          <p15:clr>
            <a:srgbClr val="FA7B17"/>
          </p15:clr>
        </p15:guide>
        <p15:guide id="3" orient="horz" pos="720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-Yellow (Two Line Headline)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"/>
            <a:ext cx="9144000" cy="51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65226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FDBB30"/>
              </a:buClr>
              <a:buSzPts val="3600"/>
              <a:buFont typeface="Montserrat Black"/>
              <a:buNone/>
              <a:defRPr sz="3600">
                <a:solidFill>
                  <a:srgbClr val="FDBB3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57200" y="1550375"/>
            <a:ext cx="65226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977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6522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●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○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55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84E57"/>
              </a:buClr>
              <a:buSzPts val="2000"/>
              <a:buFont typeface="Montserrat"/>
              <a:buChar char="■"/>
              <a:defRPr sz="2000">
                <a:solidFill>
                  <a:srgbClr val="484E5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/>
          <p:nvPr/>
        </p:nvSpPr>
        <p:spPr>
          <a:xfrm>
            <a:off x="457200" y="457200"/>
            <a:ext cx="65226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7AB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AGENDA</a:t>
            </a:r>
            <a:endParaRPr sz="3600">
              <a:solidFill>
                <a:srgbClr val="007AB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225" y="177225"/>
            <a:ext cx="1533100" cy="3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720">
          <p15:clr>
            <a:srgbClr val="FA7B17"/>
          </p15:clr>
        </p15:guide>
        <p15:guide id="4" pos="439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naika01@purdue.ed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7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568188" y="564413"/>
            <a:ext cx="10900" cy="914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AA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19" name="Google Shape;219;p38" title="chart.jpg"/>
          <p:cNvPicPr preferRelativeResize="0"/>
          <p:nvPr/>
        </p:nvPicPr>
        <p:blipFill rotWithShape="1">
          <a:blip r:embed="rId6">
            <a:alphaModFix/>
          </a:blip>
          <a:srcRect l="-512" t="13908" r="-20" b="30449"/>
          <a:stretch>
            <a:fillRect/>
          </a:stretch>
        </p:blipFill>
        <p:spPr>
          <a:xfrm>
            <a:off x="-3276" y="493931"/>
            <a:ext cx="9147276" cy="390996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/>
          <p:nvPr/>
        </p:nvSpPr>
        <p:spPr>
          <a:xfrm>
            <a:off x="8105429" y="2788053"/>
            <a:ext cx="548400" cy="548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6508B-2FFB-149F-8635-5126B9EA77AA}"/>
              </a:ext>
            </a:extLst>
          </p:cNvPr>
          <p:cNvSpPr txBox="1"/>
          <p:nvPr/>
        </p:nvSpPr>
        <p:spPr>
          <a:xfrm>
            <a:off x="265176" y="4495680"/>
            <a:ext cx="518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Source: EBRI- Greenwald Retirement Confidence Survey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1C7312C3-E3FA-38B5-02FB-C9BF8518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>
            <a:extLst>
              <a:ext uri="{FF2B5EF4-FFF2-40B4-BE49-F238E27FC236}">
                <a16:creationId xmlns:a16="http://schemas.microsoft.com/office/drawing/2014/main" id="{C2A2F326-9147-9A20-4372-1C285730DB3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2025-12-10 09-09-21.mp4">
            <a:hlinkClick r:id="" action="ppaction://media"/>
            <a:extLst>
              <a:ext uri="{FF2B5EF4-FFF2-40B4-BE49-F238E27FC236}">
                <a16:creationId xmlns:a16="http://schemas.microsoft.com/office/drawing/2014/main" id="{F5A83394-5E13-5D2B-8EDC-F06D9A4F58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291.866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24" name="Google Shape;324;p47" title="chart (10).png"/>
          <p:cNvPicPr preferRelativeResize="0"/>
          <p:nvPr/>
        </p:nvPicPr>
        <p:blipFill rotWithShape="1">
          <a:blip r:embed="rId4">
            <a:alphaModFix/>
          </a:blip>
          <a:srcRect l="38219" t="15669" r="41228" b="11037"/>
          <a:stretch/>
        </p:blipFill>
        <p:spPr>
          <a:xfrm>
            <a:off x="3723275" y="649488"/>
            <a:ext cx="1423524" cy="40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7"/>
          <p:cNvSpPr txBox="1"/>
          <p:nvPr/>
        </p:nvSpPr>
        <p:spPr>
          <a:xfrm>
            <a:off x="2172350" y="234000"/>
            <a:ext cx="479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700" b="1">
                <a:solidFill>
                  <a:srgbClr val="2B2B2B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Plan for CS46500</a:t>
            </a:r>
            <a:endParaRPr sz="700" b="1">
              <a:solidFill>
                <a:srgbClr val="2B2B2B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26" name="Google Shape;326;p47" title="_- visual selection (1).png"/>
          <p:cNvPicPr preferRelativeResize="0"/>
          <p:nvPr/>
        </p:nvPicPr>
        <p:blipFill rotWithShape="1">
          <a:blip r:embed="rId5">
            <a:alphaModFix/>
          </a:blip>
          <a:srcRect l="58955" t="16043" r="9838" b="65782"/>
          <a:stretch/>
        </p:blipFill>
        <p:spPr>
          <a:xfrm>
            <a:off x="5146800" y="578625"/>
            <a:ext cx="2816548" cy="13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 title="_- visual selection (1).png"/>
          <p:cNvPicPr preferRelativeResize="0"/>
          <p:nvPr/>
        </p:nvPicPr>
        <p:blipFill rotWithShape="1">
          <a:blip r:embed="rId5">
            <a:alphaModFix/>
          </a:blip>
          <a:srcRect l="58955" t="57963" r="9838" b="28746"/>
          <a:stretch/>
        </p:blipFill>
        <p:spPr>
          <a:xfrm>
            <a:off x="5146800" y="2809488"/>
            <a:ext cx="2816548" cy="96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 title="_- visual selection (1).png"/>
          <p:cNvPicPr preferRelativeResize="0"/>
          <p:nvPr/>
        </p:nvPicPr>
        <p:blipFill rotWithShape="1">
          <a:blip r:embed="rId5">
            <a:alphaModFix/>
          </a:blip>
          <a:srcRect l="4817" t="76626" r="61350" b="11823"/>
          <a:stretch/>
        </p:blipFill>
        <p:spPr>
          <a:xfrm>
            <a:off x="669650" y="3754650"/>
            <a:ext cx="3053624" cy="8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7" title="_- visual selection (1).png"/>
          <p:cNvPicPr preferRelativeResize="0"/>
          <p:nvPr/>
        </p:nvPicPr>
        <p:blipFill rotWithShape="1">
          <a:blip r:embed="rId5">
            <a:alphaModFix/>
          </a:blip>
          <a:srcRect l="8686" t="38791" r="61351" b="47918"/>
          <a:stretch/>
        </p:blipFill>
        <p:spPr>
          <a:xfrm>
            <a:off x="1018850" y="1846550"/>
            <a:ext cx="2704425" cy="96294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7"/>
          <p:cNvSpPr/>
          <p:nvPr/>
        </p:nvSpPr>
        <p:spPr>
          <a:xfrm>
            <a:off x="1650" y="4772050"/>
            <a:ext cx="9144000" cy="3714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C2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>
            <a:off x="9275" y="-19625"/>
            <a:ext cx="9144000" cy="516921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E98C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6" name="Google Shape;336;p48"/>
          <p:cNvSpPr txBox="1"/>
          <p:nvPr/>
        </p:nvSpPr>
        <p:spPr>
          <a:xfrm>
            <a:off x="2752175" y="2294875"/>
            <a:ext cx="36582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 sz="3500" b="1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rtl="0">
              <a:lnSpc>
                <a:spcPct val="7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rtl="0">
              <a:lnSpc>
                <a:spcPct val="7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ctr" rtl="0">
              <a:lnSpc>
                <a:spcPct val="7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Questions?</a:t>
            </a:r>
            <a:endParaRPr sz="3500" b="1">
              <a:solidFill>
                <a:srgbClr val="00FF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816325" y="1217200"/>
            <a:ext cx="780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“Retirement confidence </a:t>
            </a:r>
            <a:r>
              <a:rPr lang="en" sz="18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should not be a privilege</a:t>
            </a: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Mission: Make it accessible to everyone!</a:t>
            </a:r>
            <a:r>
              <a:rPr lang="en" sz="16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”</a:t>
            </a:r>
            <a:endParaRPr sz="16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138750" y="4743300"/>
            <a:ext cx="472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Contact us: </a:t>
            </a:r>
            <a:r>
              <a:rPr lang="en" sz="10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naika01@purdue.edu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/>
          <p:nvPr/>
        </p:nvSpPr>
        <p:spPr>
          <a:xfrm>
            <a:off x="0" y="0"/>
            <a:ext cx="973836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6" name="Google Shape;226;p39"/>
          <p:cNvSpPr txBox="1"/>
          <p:nvPr/>
        </p:nvSpPr>
        <p:spPr>
          <a:xfrm>
            <a:off x="6754800" y="4008773"/>
            <a:ext cx="168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Advisor</a:t>
            </a:r>
            <a:endParaRPr sz="13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Dr. Beomjin Kim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706200" y="1935450"/>
            <a:ext cx="7631700" cy="10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5200" b="1" dirty="0" err="1">
                <a:solidFill>
                  <a:srgbClr val="BF9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Nest</a:t>
            </a:r>
            <a:r>
              <a:rPr lang="en" sz="5200" b="1" dirty="0" err="1">
                <a:solidFill>
                  <a:srgbClr val="E69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Wise</a:t>
            </a:r>
            <a:endParaRPr sz="5200" b="1" dirty="0">
              <a:solidFill>
                <a:srgbClr val="E69138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l" rtl="0">
              <a:lnSpc>
                <a:spcPct val="77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800" b="1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Agentic AI Retirement Guide</a:t>
            </a:r>
            <a:endParaRPr sz="3800" b="1" dirty="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28" name="Google Shape;228;p39"/>
          <p:cNvCxnSpPr/>
          <p:nvPr/>
        </p:nvCxnSpPr>
        <p:spPr>
          <a:xfrm>
            <a:off x="-8" y="4488959"/>
            <a:ext cx="91440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4" name="Google Shape;234;p40"/>
          <p:cNvSpPr/>
          <p:nvPr/>
        </p:nvSpPr>
        <p:spPr>
          <a:xfrm>
            <a:off x="3726208" y="1466761"/>
            <a:ext cx="1626183" cy="1626183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5" name="Google Shape;235;p40"/>
          <p:cNvSpPr txBox="1"/>
          <p:nvPr/>
        </p:nvSpPr>
        <p:spPr>
          <a:xfrm>
            <a:off x="602949" y="514075"/>
            <a:ext cx="361124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2B2B2B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Profile</a:t>
            </a:r>
            <a:endParaRPr sz="700" b="1" dirty="0">
              <a:solidFill>
                <a:srgbClr val="2B2B2B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36" name="Google Shape;236;p40"/>
          <p:cNvSpPr txBox="1"/>
          <p:nvPr/>
        </p:nvSpPr>
        <p:spPr>
          <a:xfrm>
            <a:off x="96040" y="3271401"/>
            <a:ext cx="1965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Ajinkya Abhijit Naik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40"/>
          <p:cNvSpPr/>
          <p:nvPr/>
        </p:nvSpPr>
        <p:spPr>
          <a:xfrm>
            <a:off x="5460723" y="1464411"/>
            <a:ext cx="1626183" cy="1626183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8" name="Google Shape;238;p40"/>
          <p:cNvSpPr/>
          <p:nvPr/>
        </p:nvSpPr>
        <p:spPr>
          <a:xfrm>
            <a:off x="1995719" y="1466761"/>
            <a:ext cx="1626183" cy="1626183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9" name="Google Shape;239;p40"/>
          <p:cNvSpPr txBox="1"/>
          <p:nvPr/>
        </p:nvSpPr>
        <p:spPr>
          <a:xfrm>
            <a:off x="1767186" y="3271413"/>
            <a:ext cx="2087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Anthony Blaze Jackson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40"/>
          <p:cNvSpPr txBox="1"/>
          <p:nvPr/>
        </p:nvSpPr>
        <p:spPr>
          <a:xfrm>
            <a:off x="263680" y="3514299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Team Lead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RAG Technician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1995719" y="3514311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Agent Orchestrator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AI Pipeline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3512849" y="3271413"/>
            <a:ext cx="20574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OluwaDamilola Williams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3726209" y="3514311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Backend Engineer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LLM Integration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5270128" y="3271413"/>
            <a:ext cx="2026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Gareth Noble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5468248" y="3514311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Frontend Engineer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UI/UX Specialist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7021153" y="3271413"/>
            <a:ext cx="20268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Gustavo P. C. da Silva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0"/>
          <p:cNvSpPr txBox="1"/>
          <p:nvPr/>
        </p:nvSpPr>
        <p:spPr>
          <a:xfrm>
            <a:off x="7219273" y="3514311"/>
            <a:ext cx="163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Backend Engineer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Prompt Engineering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0"/>
          <p:cNvSpPr/>
          <p:nvPr/>
        </p:nvSpPr>
        <p:spPr>
          <a:xfrm>
            <a:off x="7219273" y="1466761"/>
            <a:ext cx="1626183" cy="1626183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49" name="Google Shape;249;p40"/>
          <p:cNvPicPr preferRelativeResize="0"/>
          <p:nvPr/>
        </p:nvPicPr>
        <p:blipFill rotWithShape="1">
          <a:blip r:embed="rId4">
            <a:alphaModFix/>
          </a:blip>
          <a:srcRect t="19223" b="5390"/>
          <a:stretch/>
        </p:blipFill>
        <p:spPr>
          <a:xfrm>
            <a:off x="306850" y="1500375"/>
            <a:ext cx="1556850" cy="15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 rotWithShape="1">
          <a:blip r:embed="rId5">
            <a:alphaModFix/>
          </a:blip>
          <a:srcRect t="15892" b="8856"/>
          <a:stretch/>
        </p:blipFill>
        <p:spPr>
          <a:xfrm>
            <a:off x="7250125" y="1494175"/>
            <a:ext cx="1568850" cy="15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/>
          <p:nvPr/>
        </p:nvSpPr>
        <p:spPr>
          <a:xfrm>
            <a:off x="269634" y="1468961"/>
            <a:ext cx="1626183" cy="1626183"/>
          </a:xfrm>
          <a:custGeom>
            <a:avLst/>
            <a:gdLst/>
            <a:ahLst/>
            <a:cxnLst/>
            <a:rect l="l" t="t" r="r" b="b"/>
            <a:pathLst>
              <a:path w="8790178" h="8790178" extrusionOk="0">
                <a:moveTo>
                  <a:pt x="8790178" y="8790178"/>
                </a:moveTo>
                <a:lnTo>
                  <a:pt x="0" y="8790178"/>
                </a:lnTo>
                <a:lnTo>
                  <a:pt x="0" y="0"/>
                </a:lnTo>
                <a:lnTo>
                  <a:pt x="8790178" y="0"/>
                </a:lnTo>
                <a:lnTo>
                  <a:pt x="8790178" y="8790178"/>
                </a:lnTo>
                <a:close/>
                <a:moveTo>
                  <a:pt x="19050" y="8771128"/>
                </a:moveTo>
                <a:lnTo>
                  <a:pt x="8771128" y="8771128"/>
                </a:lnTo>
                <a:lnTo>
                  <a:pt x="8771128" y="19050"/>
                </a:lnTo>
                <a:lnTo>
                  <a:pt x="19050" y="19050"/>
                </a:lnTo>
                <a:lnTo>
                  <a:pt x="19050" y="87711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52" name="Google Shape;252;p40" title="me.jpg"/>
          <p:cNvPicPr preferRelativeResize="0"/>
          <p:nvPr/>
        </p:nvPicPr>
        <p:blipFill rotWithShape="1">
          <a:blip r:embed="rId6">
            <a:alphaModFix/>
          </a:blip>
          <a:srcRect t="2426" b="23135"/>
          <a:stretch/>
        </p:blipFill>
        <p:spPr>
          <a:xfrm>
            <a:off x="2019550" y="1497275"/>
            <a:ext cx="1582924" cy="15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3050" y="1492300"/>
            <a:ext cx="1568850" cy="15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 title="44D0941A-3B22-4312-A23F-FDB59A87BA69_1_105_c.jpe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4200" y="1498500"/>
            <a:ext cx="1568850" cy="156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/>
          <p:nvPr/>
        </p:nvSpPr>
        <p:spPr>
          <a:xfrm>
            <a:off x="-125" y="4612050"/>
            <a:ext cx="9144000" cy="5316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C2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/>
          <p:nvPr/>
        </p:nvSpPr>
        <p:spPr>
          <a:xfrm>
            <a:off x="0" y="0"/>
            <a:ext cx="836676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61" name="Google Shape;261;p41" title="chart (2)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88" y="-36900"/>
            <a:ext cx="6745860" cy="562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 txBox="1"/>
          <p:nvPr/>
        </p:nvSpPr>
        <p:spPr>
          <a:xfrm>
            <a:off x="602950" y="514075"/>
            <a:ext cx="3969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900" b="1"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  <a:endParaRPr sz="2700" b="1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4705175" y="1198200"/>
            <a:ext cx="2727361" cy="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Fragmented Financial Picture</a:t>
            </a:r>
            <a:endParaRPr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5223463" y="2164150"/>
            <a:ext cx="18114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Low Confidence in Decision Making</a:t>
            </a:r>
            <a:endParaRPr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5223475" y="3196275"/>
            <a:ext cx="20271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Generic &amp; Inconsistent Guidance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4797713" y="4348550"/>
            <a:ext cx="2288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Complex Rules &amp; Benefits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41" title="image (1)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450" y="2198800"/>
            <a:ext cx="1013150" cy="9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 txBox="1"/>
          <p:nvPr/>
        </p:nvSpPr>
        <p:spPr>
          <a:xfrm>
            <a:off x="1576625" y="3024600"/>
            <a:ext cx="13206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Retirement Challenges</a:t>
            </a:r>
            <a:endParaRPr sz="16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8366875" y="150"/>
            <a:ext cx="777000" cy="51435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C2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/>
          <p:nvPr/>
        </p:nvSpPr>
        <p:spPr>
          <a:xfrm>
            <a:off x="1638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87888" y="384113"/>
            <a:ext cx="371500" cy="914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 title="chart (3).png"/>
          <p:cNvPicPr preferRelativeResize="0"/>
          <p:nvPr/>
        </p:nvPicPr>
        <p:blipFill rotWithShape="1">
          <a:blip r:embed="rId5">
            <a:alphaModFix/>
          </a:blip>
          <a:srcRect t="25624" b="7085"/>
          <a:stretch/>
        </p:blipFill>
        <p:spPr>
          <a:xfrm>
            <a:off x="1024075" y="960475"/>
            <a:ext cx="6315500" cy="367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 txBox="1"/>
          <p:nvPr/>
        </p:nvSpPr>
        <p:spPr>
          <a:xfrm>
            <a:off x="602950" y="514075"/>
            <a:ext cx="260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Archivo Black"/>
                <a:ea typeface="Archivo Black"/>
                <a:cs typeface="Archivo Black"/>
                <a:sym typeface="Archivo Black"/>
              </a:rPr>
              <a:t>Project Goal</a:t>
            </a:r>
            <a:endParaRPr sz="700" b="1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1650" y="4772050"/>
            <a:ext cx="9144000" cy="3714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C2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/>
          <p:nvPr/>
        </p:nvSpPr>
        <p:spPr>
          <a:xfrm>
            <a:off x="0" y="0"/>
            <a:ext cx="836676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4" name="Google Shape;284;p43"/>
          <p:cNvSpPr txBox="1"/>
          <p:nvPr/>
        </p:nvSpPr>
        <p:spPr>
          <a:xfrm>
            <a:off x="602950" y="514075"/>
            <a:ext cx="271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Archivo Black"/>
                <a:ea typeface="Archivo Black"/>
                <a:cs typeface="Archivo Black"/>
                <a:sym typeface="Archivo Black"/>
              </a:rPr>
              <a:t>Requirements</a:t>
            </a:r>
            <a:endParaRPr sz="2700" b="1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319200" y="3039950"/>
            <a:ext cx="1933500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Guided User Input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CBDF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User-centric &amp; intuitive UI for user data collection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43" title="chart (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838" y="1019225"/>
            <a:ext cx="1571700" cy="20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3" title="chart (6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600" y="993480"/>
            <a:ext cx="1611750" cy="207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 title="chart (8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9650" y="993449"/>
            <a:ext cx="1611750" cy="207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/>
        </p:nvSpPr>
        <p:spPr>
          <a:xfrm>
            <a:off x="2340013" y="3039950"/>
            <a:ext cx="1773300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Dynamic Prompts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CBDF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Select prompts based on user interaction, via prompt engineering.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4344187" y="3039950"/>
            <a:ext cx="1854600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Trusted &amp; Updated Sources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CBDF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RAG techniques to ensure data accuracy.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6268775" y="3039950"/>
            <a:ext cx="1933500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LangGraph Framework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9CBDF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Used to orchestrate LLMs and connected tools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43" title="chart (4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63" y="993446"/>
            <a:ext cx="1611775" cy="207227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/>
          <p:nvPr/>
        </p:nvSpPr>
        <p:spPr>
          <a:xfrm>
            <a:off x="8366325" y="0"/>
            <a:ext cx="777000" cy="51435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C29"/>
              </a:solidFill>
            </a:endParaRPr>
          </a:p>
        </p:txBody>
      </p:sp>
      <p:pic>
        <p:nvPicPr>
          <p:cNvPr id="294" name="Google Shape;294;p43" title="chart (7).png"/>
          <p:cNvPicPr preferRelativeResize="0"/>
          <p:nvPr/>
        </p:nvPicPr>
        <p:blipFill rotWithShape="1">
          <a:blip r:embed="rId8">
            <a:alphaModFix/>
          </a:blip>
          <a:srcRect l="15156" t="28921" r="13785" b="30464"/>
          <a:stretch/>
        </p:blipFill>
        <p:spPr>
          <a:xfrm>
            <a:off x="6775263" y="1705975"/>
            <a:ext cx="878725" cy="5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0" name="Google Shape;300;p44"/>
          <p:cNvSpPr txBox="1"/>
          <p:nvPr/>
        </p:nvSpPr>
        <p:spPr>
          <a:xfrm>
            <a:off x="2785500" y="234000"/>
            <a:ext cx="3573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Archivo Black"/>
                <a:ea typeface="Archivo Black"/>
                <a:cs typeface="Archivo Black"/>
                <a:sym typeface="Archivo Black"/>
              </a:rPr>
              <a:t>Technology Used</a:t>
            </a:r>
            <a:endParaRPr sz="700" b="1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01" name="Google Shape;301;p44" title="chart (9).png"/>
          <p:cNvPicPr preferRelativeResize="0"/>
          <p:nvPr/>
        </p:nvPicPr>
        <p:blipFill rotWithShape="1">
          <a:blip r:embed="rId4">
            <a:alphaModFix/>
          </a:blip>
          <a:srcRect t="26854" r="40369" b="12704"/>
          <a:stretch/>
        </p:blipFill>
        <p:spPr>
          <a:xfrm>
            <a:off x="1079750" y="759663"/>
            <a:ext cx="4249276" cy="39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/>
          <p:nvPr/>
        </p:nvSpPr>
        <p:spPr>
          <a:xfrm>
            <a:off x="1650" y="4772050"/>
            <a:ext cx="9144000" cy="3714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C29"/>
              </a:solidFill>
            </a:endParaRPr>
          </a:p>
        </p:txBody>
      </p:sp>
      <p:pic>
        <p:nvPicPr>
          <p:cNvPr id="303" name="Google Shape;303;p44"/>
          <p:cNvPicPr preferRelativeResize="0"/>
          <p:nvPr/>
        </p:nvPicPr>
        <p:blipFill rotWithShape="1">
          <a:blip r:embed="rId5">
            <a:alphaModFix/>
          </a:blip>
          <a:srcRect l="59961" t="35107" r="7660" b="12509"/>
          <a:stretch/>
        </p:blipFill>
        <p:spPr>
          <a:xfrm>
            <a:off x="5329025" y="1301175"/>
            <a:ext cx="2288199" cy="337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 rotWithShape="1">
          <a:blip r:embed="rId6">
            <a:alphaModFix/>
          </a:blip>
          <a:srcRect l="71464" t="31905" r="16521" b="63464"/>
          <a:stretch/>
        </p:blipFill>
        <p:spPr>
          <a:xfrm>
            <a:off x="6132650" y="1095700"/>
            <a:ext cx="853548" cy="3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/>
          <p:nvPr/>
        </p:nvSpPr>
        <p:spPr>
          <a:xfrm>
            <a:off x="0" y="0"/>
            <a:ext cx="836676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0" name="Google Shape;310;p45"/>
          <p:cNvSpPr txBox="1"/>
          <p:nvPr/>
        </p:nvSpPr>
        <p:spPr>
          <a:xfrm>
            <a:off x="602950" y="2348550"/>
            <a:ext cx="2668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2B2B2B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Architecture</a:t>
            </a:r>
            <a:endParaRPr sz="2700" b="1">
              <a:solidFill>
                <a:srgbClr val="2B2B2B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11" name="Google Shape;311;p45" title="SYSTEM_ARCHITECTURE-Copy of Page-2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175" y="123750"/>
            <a:ext cx="3978000" cy="48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/>
          <p:nvPr/>
        </p:nvSpPr>
        <p:spPr>
          <a:xfrm>
            <a:off x="8366325" y="0"/>
            <a:ext cx="777000" cy="5143500"/>
          </a:xfrm>
          <a:prstGeom prst="rect">
            <a:avLst/>
          </a:prstGeom>
          <a:gradFill>
            <a:gsLst>
              <a:gs pos="0">
                <a:srgbClr val="F1C232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EC2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359" b="-336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46"/>
          <p:cNvSpPr txBox="1"/>
          <p:nvPr/>
        </p:nvSpPr>
        <p:spPr>
          <a:xfrm>
            <a:off x="3083400" y="2348550"/>
            <a:ext cx="297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2B2B2B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Demonstration</a:t>
            </a:r>
            <a:endParaRPr sz="700" b="1">
              <a:solidFill>
                <a:srgbClr val="2B2B2B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terprise Healt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595</Words>
  <Application>Microsoft Macintosh PowerPoint</Application>
  <PresentationFormat>On-screen Show (16:9)</PresentationFormat>
  <Paragraphs>90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Saira Condensed</vt:lpstr>
      <vt:lpstr>Archivo Black</vt:lpstr>
      <vt:lpstr>PT Sans Narrow</vt:lpstr>
      <vt:lpstr>Montserrat</vt:lpstr>
      <vt:lpstr>Montserrat Light</vt:lpstr>
      <vt:lpstr>Montserrat Black</vt:lpstr>
      <vt:lpstr>Roboto</vt:lpstr>
      <vt:lpstr>Arial</vt:lpstr>
      <vt:lpstr>Calibri</vt:lpstr>
      <vt:lpstr>Enterprise Health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Ajinkya Abhijit Naik</cp:lastModifiedBy>
  <cp:revision>6</cp:revision>
  <dcterms:modified xsi:type="dcterms:W3CDTF">2025-12-10T18:35:37Z</dcterms:modified>
</cp:coreProperties>
</file>